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d9c67055b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d9c67055b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f53c4b3599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f53c4b3599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d9c67055b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d9c67055b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521b97941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521b97941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d9c67055b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d9c67055b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50" name="Shape 50"/>
        <p:cNvGrpSpPr/>
        <p:nvPr/>
      </p:nvGrpSpPr>
      <p:grpSpPr>
        <a:xfrm>
          <a:off x="0" y="0"/>
          <a:ext cx="0" cy="0"/>
          <a:chOff x="0" y="0"/>
          <a:chExt cx="0" cy="0"/>
        </a:xfrm>
      </p:grpSpPr>
      <p:pic>
        <p:nvPicPr>
          <p:cNvPr descr="Side view of hands writing in a notebook at a cafe" id="51" name="Google Shape;51;p13"/>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52" name="Google Shape;52;p13"/>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 name="Google Shape;53;p13"/>
          <p:cNvGrpSpPr/>
          <p:nvPr/>
        </p:nvGrpSpPr>
        <p:grpSpPr>
          <a:xfrm>
            <a:off x="830392" y="1191256"/>
            <a:ext cx="745763" cy="45826"/>
            <a:chOff x="4580561" y="2589004"/>
            <a:chExt cx="1064464" cy="25200"/>
          </a:xfrm>
        </p:grpSpPr>
        <p:sp>
          <p:nvSpPr>
            <p:cNvPr id="54" name="Google Shape;54;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13"/>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57" name="Google Shape;57;p13"/>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58" name="Google Shape;58;p13"/>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9" name="Google Shape;59;p13"/>
          <p:cNvSpPr txBox="1"/>
          <p:nvPr>
            <p:ph idx="12" type="sldNum"/>
          </p:nvPr>
        </p:nvSpPr>
        <p:spPr>
          <a:xfrm>
            <a:off x="8536300" y="4749850"/>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60" name="Shape 60"/>
        <p:cNvGrpSpPr/>
        <p:nvPr/>
      </p:nvGrpSpPr>
      <p:grpSpPr>
        <a:xfrm>
          <a:off x="0" y="0"/>
          <a:ext cx="0" cy="0"/>
          <a:chOff x="0" y="0"/>
          <a:chExt cx="0" cy="0"/>
        </a:xfrm>
      </p:grpSpPr>
      <p:pic>
        <p:nvPicPr>
          <p:cNvPr id="61" name="Google Shape;61;p14"/>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62" name="Google Shape;62;p14"/>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14"/>
          <p:cNvGrpSpPr/>
          <p:nvPr/>
        </p:nvGrpSpPr>
        <p:grpSpPr>
          <a:xfrm>
            <a:off x="830392" y="1191256"/>
            <a:ext cx="745763" cy="45826"/>
            <a:chOff x="4580561" y="2589004"/>
            <a:chExt cx="1064464" cy="25200"/>
          </a:xfrm>
        </p:grpSpPr>
        <p:sp>
          <p:nvSpPr>
            <p:cNvPr id="64" name="Google Shape;64;p14"/>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14"/>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67" name="Google Shape;67;p14"/>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68" name="Google Shape;68;p14"/>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9" name="Google Shape;69;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descr="Open Chromebook laptop computer" id="74" name="Google Shape;74;p15"/>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Component Detail" id="75" name="Google Shape;75;p15"/>
          <p:cNvPicPr preferRelativeResize="0"/>
          <p:nvPr/>
        </p:nvPicPr>
        <p:blipFill rotWithShape="1">
          <a:blip r:embed="rId4">
            <a:alphaModFix/>
          </a:blip>
          <a:srcRect b="20500" l="0" r="0" t="3655"/>
          <a:stretch/>
        </p:blipFill>
        <p:spPr>
          <a:xfrm>
            <a:off x="5181200" y="1645500"/>
            <a:ext cx="3471224" cy="1974601"/>
          </a:xfrm>
          <a:prstGeom prst="rect">
            <a:avLst/>
          </a:prstGeom>
          <a:noFill/>
          <a:ln>
            <a:noFill/>
          </a:ln>
        </p:spPr>
      </p:pic>
      <p:sp>
        <p:nvSpPr>
          <p:cNvPr id="76" name="Google Shape;76;p15"/>
          <p:cNvSpPr txBox="1"/>
          <p:nvPr>
            <p:ph type="ctrTitle"/>
          </p:nvPr>
        </p:nvSpPr>
        <p:spPr>
          <a:xfrm>
            <a:off x="729450" y="1322450"/>
            <a:ext cx="3787800" cy="14469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FitPlay</a:t>
            </a:r>
            <a:endParaRPr/>
          </a:p>
          <a:p>
            <a:pPr indent="0" lvl="0" marL="0" rtl="0" algn="ctr">
              <a:spcBef>
                <a:spcPts val="0"/>
              </a:spcBef>
              <a:spcAft>
                <a:spcPts val="0"/>
              </a:spcAft>
              <a:buNone/>
            </a:pPr>
            <a:r>
              <a:rPr lang="en"/>
              <a:t>Application</a:t>
            </a:r>
            <a:endParaRPr/>
          </a:p>
        </p:txBody>
      </p:sp>
      <p:sp>
        <p:nvSpPr>
          <p:cNvPr id="77" name="Google Shape;77;p15"/>
          <p:cNvSpPr txBox="1"/>
          <p:nvPr>
            <p:ph idx="1" type="subTitle"/>
          </p:nvPr>
        </p:nvSpPr>
        <p:spPr>
          <a:xfrm>
            <a:off x="544325" y="2921750"/>
            <a:ext cx="3973200" cy="824100"/>
          </a:xfrm>
          <a:prstGeom prst="rect">
            <a:avLst/>
          </a:prstGeom>
        </p:spPr>
        <p:txBody>
          <a:bodyPr anchorCtr="0" anchor="t" bIns="91425" lIns="91425" spcFirstLastPara="1" rIns="91425" wrap="square" tIns="91425">
            <a:normAutofit fontScale="40000" lnSpcReduction="10000"/>
          </a:bodyPr>
          <a:lstStyle/>
          <a:p>
            <a:pPr indent="-299720" lvl="0" marL="457200" rtl="0" algn="l">
              <a:spcBef>
                <a:spcPts val="0"/>
              </a:spcBef>
              <a:spcAft>
                <a:spcPts val="0"/>
              </a:spcAft>
              <a:buSzPct val="100000"/>
              <a:buChar char="●"/>
            </a:pPr>
            <a:r>
              <a:rPr lang="en"/>
              <a:t>Your Personal Nutrition Tracker</a:t>
            </a:r>
            <a:endParaRPr/>
          </a:p>
          <a:p>
            <a:pPr indent="0" lvl="0" marL="457200" rtl="0" algn="l">
              <a:spcBef>
                <a:spcPts val="0"/>
              </a:spcBef>
              <a:spcAft>
                <a:spcPts val="0"/>
              </a:spcAft>
              <a:buNone/>
            </a:pPr>
            <a:r>
              <a:t/>
            </a:r>
            <a:endParaRPr/>
          </a:p>
          <a:p>
            <a:pPr indent="-299720" lvl="0" marL="457200" rtl="0" algn="l">
              <a:spcBef>
                <a:spcPts val="0"/>
              </a:spcBef>
              <a:spcAft>
                <a:spcPts val="0"/>
              </a:spcAft>
              <a:buSzPct val="100000"/>
              <a:buChar char="●"/>
            </a:pPr>
            <a:r>
              <a:rPr lang="en"/>
              <a:t>Track, Analyze, and Improve Your Daily Nutritional Intake</a:t>
            </a:r>
            <a:endParaRPr/>
          </a:p>
        </p:txBody>
      </p:sp>
      <p:pic>
        <p:nvPicPr>
          <p:cNvPr id="78" name="Google Shape;78;p15"/>
          <p:cNvPicPr preferRelativeResize="0"/>
          <p:nvPr/>
        </p:nvPicPr>
        <p:blipFill>
          <a:blip r:embed="rId5">
            <a:alphaModFix/>
          </a:blip>
          <a:stretch>
            <a:fillRect/>
          </a:stretch>
        </p:blipFill>
        <p:spPr>
          <a:xfrm>
            <a:off x="5181200" y="1645500"/>
            <a:ext cx="3471225" cy="2100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0" name="Shape 130"/>
        <p:cNvGrpSpPr/>
        <p:nvPr/>
      </p:nvGrpSpPr>
      <p:grpSpPr>
        <a:xfrm>
          <a:off x="0" y="0"/>
          <a:ext cx="0" cy="0"/>
          <a:chOff x="0" y="0"/>
          <a:chExt cx="0" cy="0"/>
        </a:xfrm>
      </p:grpSpPr>
      <p:sp>
        <p:nvSpPr>
          <p:cNvPr id="131" name="Google Shape;131;p24"/>
          <p:cNvSpPr txBox="1"/>
          <p:nvPr>
            <p:ph idx="4294967295" type="title"/>
          </p:nvPr>
        </p:nvSpPr>
        <p:spPr>
          <a:xfrm>
            <a:off x="346425" y="4747100"/>
            <a:ext cx="2280600" cy="394200"/>
          </a:xfrm>
          <a:prstGeom prst="rect">
            <a:avLst/>
          </a:prstGeom>
          <a:noFill/>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sz="1400">
                <a:solidFill>
                  <a:schemeClr val="lt1"/>
                </a:solidFill>
              </a:rPr>
              <a:t>Component Detail</a:t>
            </a:r>
            <a:endParaRPr sz="1400">
              <a:solidFill>
                <a:srgbClr val="FFFFFF"/>
              </a:solidFill>
            </a:endParaRPr>
          </a:p>
        </p:txBody>
      </p:sp>
      <p:pic>
        <p:nvPicPr>
          <p:cNvPr id="132" name="Google Shape;132;p24"/>
          <p:cNvPicPr preferRelativeResize="0"/>
          <p:nvPr/>
        </p:nvPicPr>
        <p:blipFill>
          <a:blip r:embed="rId3">
            <a:alphaModFix/>
          </a:blip>
          <a:stretch>
            <a:fillRect/>
          </a:stretch>
        </p:blipFill>
        <p:spPr>
          <a:xfrm>
            <a:off x="1778775" y="0"/>
            <a:ext cx="6052938" cy="51435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42900" lvl="0" marL="457200" rtl="0" algn="l">
              <a:spcBef>
                <a:spcPts val="1000"/>
              </a:spcBef>
              <a:spcAft>
                <a:spcPts val="0"/>
              </a:spcAft>
              <a:buSzPts val="1800"/>
              <a:buChar char="➔"/>
            </a:pPr>
            <a:r>
              <a:rPr lang="en"/>
              <a:t>FitPlay provides a comprehensive solution for tracking and improving daily nutrition.</a:t>
            </a:r>
            <a:endParaRPr/>
          </a:p>
          <a:p>
            <a:pPr indent="-342900" lvl="0" marL="457200" rtl="0" algn="l">
              <a:spcBef>
                <a:spcPts val="0"/>
              </a:spcBef>
              <a:spcAft>
                <a:spcPts val="0"/>
              </a:spcAft>
              <a:buSzPts val="1800"/>
              <a:buChar char="➔"/>
            </a:pPr>
            <a:r>
              <a:rPr lang="en"/>
              <a:t>Encourages healthier eating habits through data-driven insights.</a:t>
            </a:r>
            <a:endParaRPr/>
          </a:p>
          <a:p>
            <a:pPr indent="0" lvl="0" marL="45720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138" name="Google Shape;13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t>Conclusion</a:t>
            </a:r>
            <a:endParaRPr sz="3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149" name="Google Shape;149;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accent5"/>
              </a:buClr>
              <a:buSzPts val="1800"/>
              <a:buChar char="●"/>
            </a:pPr>
            <a:r>
              <a:rPr lang="en">
                <a:solidFill>
                  <a:schemeClr val="accent5"/>
                </a:solidFill>
              </a:rPr>
              <a:t>Edamam API</a:t>
            </a:r>
            <a:endParaRPr>
              <a:solidFill>
                <a:schemeClr val="accent5"/>
              </a:solidFill>
            </a:endParaRPr>
          </a:p>
          <a:p>
            <a:pPr indent="-342900" lvl="0" marL="457200" rtl="0" algn="l">
              <a:spcBef>
                <a:spcPts val="0"/>
              </a:spcBef>
              <a:spcAft>
                <a:spcPts val="0"/>
              </a:spcAft>
              <a:buClr>
                <a:schemeClr val="accent5"/>
              </a:buClr>
              <a:buSzPts val="1800"/>
              <a:buChar char="●"/>
            </a:pPr>
            <a:r>
              <a:rPr lang="en">
                <a:solidFill>
                  <a:schemeClr val="accent5"/>
                </a:solidFill>
              </a:rPr>
              <a:t>React.js Documentation</a:t>
            </a:r>
            <a:endParaRPr>
              <a:solidFill>
                <a:schemeClr val="accent5"/>
              </a:solidFill>
            </a:endParaRPr>
          </a:p>
          <a:p>
            <a:pPr indent="-342900" lvl="0" marL="457200" rtl="0" algn="l">
              <a:spcBef>
                <a:spcPts val="0"/>
              </a:spcBef>
              <a:spcAft>
                <a:spcPts val="0"/>
              </a:spcAft>
              <a:buClr>
                <a:schemeClr val="accent5"/>
              </a:buClr>
              <a:buSzPts val="1800"/>
              <a:buChar char="●"/>
            </a:pPr>
            <a:r>
              <a:rPr lang="en">
                <a:solidFill>
                  <a:schemeClr val="accent5"/>
                </a:solidFill>
              </a:rPr>
              <a:t>Tailwind CSS</a:t>
            </a:r>
            <a:endParaRPr>
              <a:solidFill>
                <a:schemeClr val="accent5"/>
              </a:solidFill>
            </a:endParaRPr>
          </a:p>
          <a:p>
            <a:pPr indent="-342900" lvl="0" marL="457200" rtl="0" algn="l">
              <a:spcBef>
                <a:spcPts val="0"/>
              </a:spcBef>
              <a:spcAft>
                <a:spcPts val="0"/>
              </a:spcAft>
              <a:buClr>
                <a:schemeClr val="accent5"/>
              </a:buClr>
              <a:buSzPts val="1800"/>
              <a:buChar char="●"/>
            </a:pPr>
            <a:r>
              <a:rPr lang="en">
                <a:solidFill>
                  <a:schemeClr val="accent5"/>
                </a:solidFill>
              </a:rPr>
              <a:t>React-Google-Charts</a:t>
            </a:r>
            <a:endParaRPr>
              <a:solidFill>
                <a:schemeClr val="accent5"/>
              </a:solidFill>
            </a:endParaRPr>
          </a:p>
          <a:p>
            <a:pPr indent="0" lvl="0" marL="0" rtl="0" algn="l">
              <a:spcBef>
                <a:spcPts val="1000"/>
              </a:spcBef>
              <a:spcAft>
                <a:spcPts val="0"/>
              </a:spcAft>
              <a:buNone/>
            </a:pPr>
            <a:r>
              <a:t/>
            </a:r>
            <a:endParaRPr>
              <a:solidFill>
                <a:schemeClr val="accent5"/>
              </a:solidFill>
            </a:endParaRPr>
          </a:p>
          <a:p>
            <a:pPr indent="0" lvl="0" marL="0" rtl="0" algn="l">
              <a:spcBef>
                <a:spcPts val="1000"/>
              </a:spcBef>
              <a:spcAft>
                <a:spcPts val="1000"/>
              </a:spcAft>
              <a:buNone/>
            </a:pPr>
            <a:r>
              <a:t/>
            </a:r>
            <a:endParaRPr>
              <a:solidFill>
                <a:schemeClr val="accent5"/>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t>
            </a:r>
            <a:endParaRPr/>
          </a:p>
        </p:txBody>
      </p:sp>
      <p:sp>
        <p:nvSpPr>
          <p:cNvPr id="155" name="Google Shape;155;p28"/>
          <p:cNvSpPr txBox="1"/>
          <p:nvPr>
            <p:ph idx="1" type="body"/>
          </p:nvPr>
        </p:nvSpPr>
        <p:spPr>
          <a:xfrm>
            <a:off x="2600025" y="1931775"/>
            <a:ext cx="4708800" cy="1419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6500"/>
              <a:t>Thank You </a:t>
            </a:r>
            <a:endParaRPr sz="6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82" name="Shape 82"/>
        <p:cNvGrpSpPr/>
        <p:nvPr/>
      </p:nvGrpSpPr>
      <p:grpSpPr>
        <a:xfrm>
          <a:off x="0" y="0"/>
          <a:ext cx="0" cy="0"/>
          <a:chOff x="0" y="0"/>
          <a:chExt cx="0" cy="0"/>
        </a:xfrm>
      </p:grpSpPr>
      <p:sp>
        <p:nvSpPr>
          <p:cNvPr id="83" name="Google Shape;83;p16"/>
          <p:cNvSpPr txBox="1"/>
          <p:nvPr>
            <p:ph type="title"/>
          </p:nvPr>
        </p:nvSpPr>
        <p:spPr>
          <a:xfrm>
            <a:off x="0" y="0"/>
            <a:ext cx="2859900" cy="1518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u="sng">
                <a:solidFill>
                  <a:schemeClr val="accent1"/>
                </a:solidFill>
              </a:rPr>
              <a:t>Introduction</a:t>
            </a:r>
            <a:endParaRPr u="sng">
              <a:solidFill>
                <a:schemeClr val="accent1"/>
              </a:solidFill>
            </a:endParaRPr>
          </a:p>
        </p:txBody>
      </p:sp>
      <p:sp>
        <p:nvSpPr>
          <p:cNvPr id="84" name="Google Shape;84;p16"/>
          <p:cNvSpPr txBox="1"/>
          <p:nvPr>
            <p:ph idx="4294967295" type="subTitle"/>
          </p:nvPr>
        </p:nvSpPr>
        <p:spPr>
          <a:xfrm>
            <a:off x="232950" y="1134150"/>
            <a:ext cx="8078700" cy="3252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2500">
                <a:solidFill>
                  <a:schemeClr val="lt1"/>
                </a:solidFill>
                <a:latin typeface="Arial"/>
                <a:ea typeface="Arial"/>
                <a:cs typeface="Arial"/>
                <a:sym typeface="Arial"/>
              </a:rPr>
              <a:t>What is FitPlay?</a:t>
            </a:r>
            <a:endParaRPr b="1" sz="2500">
              <a:solidFill>
                <a:schemeClr val="lt1"/>
              </a:solidFill>
              <a:latin typeface="Arial"/>
              <a:ea typeface="Arial"/>
              <a:cs typeface="Arial"/>
              <a:sym typeface="Arial"/>
            </a:endParaRPr>
          </a:p>
          <a:p>
            <a:pPr indent="0" lvl="0" marL="0" rtl="0" algn="just">
              <a:spcBef>
                <a:spcPts val="1200"/>
              </a:spcBef>
              <a:spcAft>
                <a:spcPts val="0"/>
              </a:spcAft>
              <a:buNone/>
            </a:pPr>
            <a:r>
              <a:rPr lang="en" sz="1500">
                <a:solidFill>
                  <a:schemeClr val="lt1"/>
                </a:solidFill>
              </a:rPr>
              <a:t>FitPlay is a User Friendly Application designed to help users log and track their daily food intake, providing detailed nutritional insights to promote healthier eating habits.</a:t>
            </a:r>
            <a:endParaRPr sz="1500">
              <a:solidFill>
                <a:schemeClr val="lt1"/>
              </a:solidFill>
            </a:endParaRPr>
          </a:p>
          <a:p>
            <a:pPr indent="0" lvl="0" marL="0" rtl="0" algn="just">
              <a:spcBef>
                <a:spcPts val="1200"/>
              </a:spcBef>
              <a:spcAft>
                <a:spcPts val="0"/>
              </a:spcAft>
              <a:buNone/>
            </a:pPr>
            <a:r>
              <a:rPr lang="en" sz="1500">
                <a:solidFill>
                  <a:schemeClr val="lt1"/>
                </a:solidFill>
              </a:rPr>
              <a:t>Many people who go to the gym or exercise regularly find it hard to manage their nutrition to reach their fitness goals. Whether they want to build muscle, lose weight, or maintain energy levels, tracking and adjusting their food intake can be difficult.</a:t>
            </a:r>
            <a:endParaRPr sz="1500">
              <a:solidFill>
                <a:schemeClr val="lt1"/>
              </a:solidFill>
            </a:endParaRPr>
          </a:p>
          <a:p>
            <a:pPr indent="0" lvl="0" marL="0" rtl="0" algn="just">
              <a:spcBef>
                <a:spcPts val="1200"/>
              </a:spcBef>
              <a:spcAft>
                <a:spcPts val="0"/>
              </a:spcAft>
              <a:buNone/>
            </a:pPr>
            <a:r>
              <a:t/>
            </a:r>
            <a:endParaRPr sz="1500">
              <a:solidFill>
                <a:schemeClr val="lt1"/>
              </a:solidFill>
            </a:endParaRPr>
          </a:p>
          <a:p>
            <a:pPr indent="0" lvl="0" marL="0" rtl="0" algn="just">
              <a:spcBef>
                <a:spcPts val="1200"/>
              </a:spcBef>
              <a:spcAft>
                <a:spcPts val="0"/>
              </a:spcAft>
              <a:buNone/>
            </a:pPr>
            <a:r>
              <a:rPr lang="en" sz="1500">
                <a:solidFill>
                  <a:schemeClr val="lt1"/>
                </a:solidFill>
              </a:rPr>
              <a:t>To solve this problem, FitPlay Comes.</a:t>
            </a:r>
            <a:endParaRPr sz="1500">
              <a:solidFill>
                <a:schemeClr val="lt1"/>
              </a:solidFill>
            </a:endParaRPr>
          </a:p>
          <a:p>
            <a:pPr indent="0" lvl="0" marL="0" rtl="0" algn="just">
              <a:spcBef>
                <a:spcPts val="1200"/>
              </a:spcBef>
              <a:spcAft>
                <a:spcPts val="1200"/>
              </a:spcAft>
              <a:buNone/>
            </a:pPr>
            <a:r>
              <a:t/>
            </a:r>
            <a:endParaRPr b="1" sz="15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8" name="Shape 88"/>
        <p:cNvGrpSpPr/>
        <p:nvPr/>
      </p:nvGrpSpPr>
      <p:grpSpPr>
        <a:xfrm>
          <a:off x="0" y="0"/>
          <a:ext cx="0" cy="0"/>
          <a:chOff x="0" y="0"/>
          <a:chExt cx="0" cy="0"/>
        </a:xfrm>
      </p:grpSpPr>
      <p:sp>
        <p:nvSpPr>
          <p:cNvPr id="89" name="Google Shape;89;p17"/>
          <p:cNvSpPr txBox="1"/>
          <p:nvPr>
            <p:ph type="title"/>
          </p:nvPr>
        </p:nvSpPr>
        <p:spPr>
          <a:xfrm>
            <a:off x="311700" y="0"/>
            <a:ext cx="8832300" cy="1019400"/>
          </a:xfrm>
          <a:prstGeom prst="rect">
            <a:avLst/>
          </a:prstGeom>
        </p:spPr>
        <p:txBody>
          <a:bodyPr anchorCtr="0" anchor="ctr" bIns="91425" lIns="91425" spcFirstLastPara="1" rIns="91425" wrap="square" tIns="91425">
            <a:normAutofit/>
          </a:bodyPr>
          <a:lstStyle/>
          <a:p>
            <a:pPr indent="457200" lvl="0" marL="914400" rtl="0" algn="l">
              <a:spcBef>
                <a:spcPts val="0"/>
              </a:spcBef>
              <a:spcAft>
                <a:spcPts val="0"/>
              </a:spcAft>
              <a:buNone/>
            </a:pPr>
            <a:r>
              <a:rPr lang="en">
                <a:solidFill>
                  <a:schemeClr val="lt1"/>
                </a:solidFill>
              </a:rPr>
              <a:t>So ,What Does FitPlay Do?</a:t>
            </a:r>
            <a:endParaRPr>
              <a:solidFill>
                <a:schemeClr val="lt1"/>
              </a:solidFill>
            </a:endParaRPr>
          </a:p>
        </p:txBody>
      </p:sp>
      <p:sp>
        <p:nvSpPr>
          <p:cNvPr id="90" name="Google Shape;90;p17"/>
          <p:cNvSpPr txBox="1"/>
          <p:nvPr/>
        </p:nvSpPr>
        <p:spPr>
          <a:xfrm>
            <a:off x="567400" y="1031000"/>
            <a:ext cx="8211300" cy="380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1. Tracks Daily Food Intake</a:t>
            </a:r>
            <a:endParaRPr sz="1600"/>
          </a:p>
          <a:p>
            <a:pPr indent="-330200" lvl="0" marL="457200" rtl="0" algn="l">
              <a:spcBef>
                <a:spcPts val="0"/>
              </a:spcBef>
              <a:spcAft>
                <a:spcPts val="0"/>
              </a:spcAft>
              <a:buSzPts val="1600"/>
              <a:buChar char="●"/>
            </a:pPr>
            <a:r>
              <a:rPr lang="en" sz="1600"/>
              <a:t>Users can log what they eat each day.</a:t>
            </a:r>
            <a:endParaRPr sz="1600"/>
          </a:p>
          <a:p>
            <a:pPr indent="-330200" lvl="0" marL="457200" rtl="0" algn="l">
              <a:spcBef>
                <a:spcPts val="0"/>
              </a:spcBef>
              <a:spcAft>
                <a:spcPts val="0"/>
              </a:spcAft>
              <a:buSzPts val="1600"/>
              <a:buChar char="●"/>
            </a:pPr>
            <a:r>
              <a:rPr lang="en" sz="1600"/>
              <a:t>Provides detailed nutritional information, including calories, proteins, fats, carbs, and more.</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 sz="1600"/>
              <a:t>2. Personalized Nutritional Guidance</a:t>
            </a:r>
            <a:endParaRPr sz="1600"/>
          </a:p>
          <a:p>
            <a:pPr indent="-330200" lvl="0" marL="457200" rtl="0" algn="l">
              <a:spcBef>
                <a:spcPts val="0"/>
              </a:spcBef>
              <a:spcAft>
                <a:spcPts val="0"/>
              </a:spcAft>
              <a:buSzPts val="1600"/>
              <a:buChar char="●"/>
            </a:pPr>
            <a:r>
              <a:rPr lang="en" sz="1600"/>
              <a:t>Tailors recommendations based on individual fitness goals.</a:t>
            </a:r>
            <a:endParaRPr sz="1600"/>
          </a:p>
          <a:p>
            <a:pPr indent="-330200" lvl="0" marL="457200" rtl="0" algn="l">
              <a:spcBef>
                <a:spcPts val="0"/>
              </a:spcBef>
              <a:spcAft>
                <a:spcPts val="0"/>
              </a:spcAft>
              <a:buSzPts val="1600"/>
              <a:buChar char="●"/>
            </a:pPr>
            <a:r>
              <a:rPr lang="en" sz="1600"/>
              <a:t>Helps users understand how much they need to eat or avoid to gain muscle, lose weight, or maintain energy levels.</a:t>
            </a:r>
            <a:endParaRPr sz="1600"/>
          </a:p>
          <a:p>
            <a:pPr indent="0" lvl="0" marL="457200" rtl="0" algn="l">
              <a:spcBef>
                <a:spcPts val="0"/>
              </a:spcBef>
              <a:spcAft>
                <a:spcPts val="0"/>
              </a:spcAft>
              <a:buNone/>
            </a:pPr>
            <a:r>
              <a:t/>
            </a:r>
            <a:endParaRPr sz="1600"/>
          </a:p>
          <a:p>
            <a:pPr indent="0" lvl="0" marL="0" rtl="0" algn="l">
              <a:spcBef>
                <a:spcPts val="0"/>
              </a:spcBef>
              <a:spcAft>
                <a:spcPts val="0"/>
              </a:spcAft>
              <a:buNone/>
            </a:pPr>
            <a:r>
              <a:rPr lang="en" sz="1600"/>
              <a:t>3. Real-Time Insights</a:t>
            </a:r>
            <a:endParaRPr sz="1600"/>
          </a:p>
          <a:p>
            <a:pPr indent="-330200" lvl="0" marL="457200" rtl="0" algn="l">
              <a:spcBef>
                <a:spcPts val="0"/>
              </a:spcBef>
              <a:spcAft>
                <a:spcPts val="0"/>
              </a:spcAft>
              <a:buSzPts val="1600"/>
              <a:buChar char="●"/>
            </a:pPr>
            <a:r>
              <a:rPr lang="en" sz="1600"/>
              <a:t>Continuously updates users on their progress throughout the day.</a:t>
            </a:r>
            <a:endParaRPr sz="1600"/>
          </a:p>
          <a:p>
            <a:pPr indent="0" lvl="0" marL="457200" rtl="0" algn="l">
              <a:spcBef>
                <a:spcPts val="0"/>
              </a:spcBef>
              <a:spcAft>
                <a:spcPts val="0"/>
              </a:spcAft>
              <a:buNone/>
            </a:pPr>
            <a:r>
              <a:t/>
            </a:r>
            <a:endParaRPr sz="1600"/>
          </a:p>
          <a:p>
            <a:pPr indent="0" lvl="0" marL="0" rtl="0" algn="l">
              <a:spcBef>
                <a:spcPts val="0"/>
              </a:spcBef>
              <a:spcAft>
                <a:spcPts val="0"/>
              </a:spcAft>
              <a:buNone/>
            </a:pPr>
            <a:r>
              <a:rPr lang="en" sz="1600"/>
              <a:t>4. User-Friendly Interface</a:t>
            </a:r>
            <a:endParaRPr sz="1600"/>
          </a:p>
          <a:p>
            <a:pPr indent="0" lvl="0" marL="0" rtl="0" algn="l">
              <a:spcBef>
                <a:spcPts val="0"/>
              </a:spcBef>
              <a:spcAft>
                <a:spcPts val="0"/>
              </a:spcAft>
              <a:buNone/>
            </a:pPr>
            <a:r>
              <a:rPr lang="en" sz="1600"/>
              <a:t>5. Visual Nutrient Tracking:Displays nutrient breakdowns through charts and graphs.</a:t>
            </a:r>
            <a:endParaRPr sz="1600"/>
          </a:p>
          <a:p>
            <a:pPr indent="0" lvl="0" marL="0" rtl="0" algn="l">
              <a:spcBef>
                <a:spcPts val="0"/>
              </a:spcBef>
              <a:spcAft>
                <a:spcPts val="0"/>
              </a:spcAft>
              <a:buNone/>
            </a:pPr>
            <a:r>
              <a:t/>
            </a:r>
            <a:endParaRPr sz="1800">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730000" y="1318650"/>
            <a:ext cx="3723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t>Technical Overview</a:t>
            </a:r>
            <a:endParaRPr sz="3000" u="sng"/>
          </a:p>
        </p:txBody>
      </p:sp>
      <p:sp>
        <p:nvSpPr>
          <p:cNvPr id="96" name="Google Shape;96;p18"/>
          <p:cNvSpPr txBox="1"/>
          <p:nvPr>
            <p:ph idx="2" type="body"/>
          </p:nvPr>
        </p:nvSpPr>
        <p:spPr>
          <a:xfrm>
            <a:off x="5174225" y="212200"/>
            <a:ext cx="3374400" cy="470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solidFill>
                  <a:schemeClr val="dk1"/>
                </a:solidFill>
              </a:rPr>
              <a:t>Technology Stack</a:t>
            </a:r>
            <a:endParaRPr b="1" sz="15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Frontend: React.js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API: Integrated with Edamam for nutritional data</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Data Storage: Local storage for offline access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State Management: Context API</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Styling: Tailwind CSS for responsive design</a:t>
            </a:r>
            <a:endParaRPr sz="1400">
              <a:solidFill>
                <a:schemeClr val="dk1"/>
              </a:solidFill>
            </a:endParaRPr>
          </a:p>
          <a:p>
            <a:pPr indent="0" lvl="0" marL="0" rtl="0" algn="l">
              <a:spcBef>
                <a:spcPts val="1200"/>
              </a:spcBef>
              <a:spcAft>
                <a:spcPts val="0"/>
              </a:spcAft>
              <a:buNone/>
            </a:pPr>
            <a:r>
              <a:rPr b="1" lang="en" sz="1500">
                <a:solidFill>
                  <a:schemeClr val="dk1"/>
                </a:solidFill>
              </a:rPr>
              <a:t>Key Integrations</a:t>
            </a:r>
            <a:endParaRPr b="1" sz="15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API for fetching food details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React-Google-Charts for visualizing </a:t>
            </a:r>
            <a:r>
              <a:rPr lang="en" sz="1400">
                <a:solidFill>
                  <a:schemeClr val="dk1"/>
                </a:solidFill>
              </a:rPr>
              <a:t>nutrition</a:t>
            </a:r>
            <a:r>
              <a:rPr lang="en" sz="1400">
                <a:solidFill>
                  <a:schemeClr val="dk1"/>
                </a:solidFill>
              </a:rPr>
              <a:t> data</a:t>
            </a:r>
            <a:endParaRPr sz="1400">
              <a:solidFill>
                <a:schemeClr val="dk1"/>
              </a:solidFill>
            </a:endParaRPr>
          </a:p>
          <a:p>
            <a:pPr indent="0" lvl="0" marL="0" rtl="0" algn="l">
              <a:lnSpc>
                <a:spcPct val="115000"/>
              </a:lnSpc>
              <a:spcBef>
                <a:spcPts val="1200"/>
              </a:spcBef>
              <a:spcAft>
                <a:spcPts val="1200"/>
              </a:spcAft>
              <a:buNone/>
            </a:pPr>
            <a:r>
              <a:t/>
            </a:r>
            <a:endParaRPr sz="11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Nutrient Tracking</a:t>
            </a:r>
            <a:endParaRPr sz="3000"/>
          </a:p>
          <a:p>
            <a:pPr indent="0" lvl="0" marL="0" rtl="0" algn="l">
              <a:spcBef>
                <a:spcPts val="0"/>
              </a:spcBef>
              <a:spcAft>
                <a:spcPts val="0"/>
              </a:spcAft>
              <a:buNone/>
            </a:pPr>
            <a:r>
              <a:t/>
            </a:r>
            <a:endParaRPr sz="3000"/>
          </a:p>
        </p:txBody>
      </p:sp>
      <p:sp>
        <p:nvSpPr>
          <p:cNvPr id="102" name="Google Shape;102;p19"/>
          <p:cNvSpPr txBox="1"/>
          <p:nvPr>
            <p:ph idx="2" type="body"/>
          </p:nvPr>
        </p:nvSpPr>
        <p:spPr>
          <a:xfrm>
            <a:off x="5197275" y="788825"/>
            <a:ext cx="3374400" cy="4085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1"/>
                </a:solidFill>
              </a:rPr>
              <a:t>Visual Representation</a:t>
            </a:r>
            <a:endParaRPr b="1">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Explanation of how the app displays nutrient breakdown.</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Charts/graphs showing macronutrient and micronutrient intake.</a:t>
            </a:r>
            <a:endParaRPr sz="1400">
              <a:solidFill>
                <a:schemeClr val="dk1"/>
              </a:solidFill>
            </a:endParaRPr>
          </a:p>
          <a:p>
            <a:pPr indent="0" lvl="0" marL="0" rtl="0" algn="l">
              <a:spcBef>
                <a:spcPts val="1200"/>
              </a:spcBef>
              <a:spcAft>
                <a:spcPts val="0"/>
              </a:spcAft>
              <a:buNone/>
            </a:pPr>
            <a:r>
              <a:rPr b="1" lang="en" sz="1600">
                <a:solidFill>
                  <a:schemeClr val="dk1"/>
                </a:solidFill>
              </a:rPr>
              <a:t>Customization</a:t>
            </a:r>
            <a:endParaRPr b="1" sz="16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Option for users to set daily nutritional goals.</a:t>
            </a:r>
            <a:endParaRPr sz="1400">
              <a:solidFill>
                <a:schemeClr val="dk1"/>
              </a:solidFill>
            </a:endParaRPr>
          </a:p>
          <a:p>
            <a:pPr indent="0" lvl="0" marL="0" rtl="0" algn="l">
              <a:lnSpc>
                <a:spcPct val="115000"/>
              </a:lnSpc>
              <a:spcBef>
                <a:spcPts val="1200"/>
              </a:spcBef>
              <a:spcAft>
                <a:spcPts val="1200"/>
              </a:spcAft>
              <a:buNone/>
            </a:pPr>
            <a:r>
              <a:t/>
            </a:r>
            <a:endParaRPr b="1" sz="16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06" name="Shape 106"/>
        <p:cNvGrpSpPr/>
        <p:nvPr/>
      </p:nvGrpSpPr>
      <p:grpSpPr>
        <a:xfrm>
          <a:off x="0" y="0"/>
          <a:ext cx="0" cy="0"/>
          <a:chOff x="0" y="0"/>
          <a:chExt cx="0" cy="0"/>
        </a:xfrm>
      </p:grpSpPr>
      <p:sp>
        <p:nvSpPr>
          <p:cNvPr id="107" name="Google Shape;107;p20"/>
          <p:cNvSpPr txBox="1"/>
          <p:nvPr>
            <p:ph type="title"/>
          </p:nvPr>
        </p:nvSpPr>
        <p:spPr>
          <a:xfrm>
            <a:off x="729450" y="864300"/>
            <a:ext cx="7021200" cy="67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InterFaces</a:t>
            </a:r>
            <a:endParaRPr b="0"/>
          </a:p>
        </p:txBody>
      </p:sp>
      <p:sp>
        <p:nvSpPr>
          <p:cNvPr id="108" name="Google Shape;108;p20"/>
          <p:cNvSpPr txBox="1"/>
          <p:nvPr>
            <p:ph type="title"/>
          </p:nvPr>
        </p:nvSpPr>
        <p:spPr>
          <a:xfrm>
            <a:off x="729450" y="1745716"/>
            <a:ext cx="7021200" cy="221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latin typeface="Lato"/>
                <a:ea typeface="Lato"/>
                <a:cs typeface="Lato"/>
                <a:sym typeface="Lato"/>
              </a:rPr>
              <a:t>Different User Interfaces According to Device Screens.</a:t>
            </a:r>
            <a:endParaRPr b="0" sz="16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1"/>
          <p:cNvSpPr txBox="1"/>
          <p:nvPr>
            <p:ph idx="4294967295" type="title"/>
          </p:nvPr>
        </p:nvSpPr>
        <p:spPr>
          <a:xfrm>
            <a:off x="346425" y="4747100"/>
            <a:ext cx="2280600" cy="394200"/>
          </a:xfrm>
          <a:prstGeom prst="rect">
            <a:avLst/>
          </a:prstGeom>
          <a:noFill/>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sz="1400">
                <a:solidFill>
                  <a:srgbClr val="FFFFFF"/>
                </a:solidFill>
              </a:rPr>
              <a:t> </a:t>
            </a:r>
            <a:endParaRPr sz="1400">
              <a:solidFill>
                <a:srgbClr val="FFFFFF"/>
              </a:solidFill>
            </a:endParaRPr>
          </a:p>
        </p:txBody>
      </p:sp>
      <p:pic>
        <p:nvPicPr>
          <p:cNvPr id="114" name="Google Shape;114;p21"/>
          <p:cNvPicPr preferRelativeResize="0"/>
          <p:nvPr/>
        </p:nvPicPr>
        <p:blipFill>
          <a:blip r:embed="rId3">
            <a:alphaModFix/>
          </a:blip>
          <a:stretch>
            <a:fillRect/>
          </a:stretch>
        </p:blipFill>
        <p:spPr>
          <a:xfrm>
            <a:off x="2229150" y="0"/>
            <a:ext cx="6914850" cy="5143499"/>
          </a:xfrm>
          <a:prstGeom prst="rect">
            <a:avLst/>
          </a:prstGeom>
          <a:noFill/>
          <a:ln>
            <a:noFill/>
          </a:ln>
        </p:spPr>
      </p:pic>
      <p:sp>
        <p:nvSpPr>
          <p:cNvPr id="115" name="Google Shape;115;p21"/>
          <p:cNvSpPr txBox="1"/>
          <p:nvPr/>
        </p:nvSpPr>
        <p:spPr>
          <a:xfrm>
            <a:off x="232950" y="1204000"/>
            <a:ext cx="2329500" cy="114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u="sng">
                <a:solidFill>
                  <a:schemeClr val="dk1"/>
                </a:solidFill>
              </a:rPr>
              <a:t>DeskTop View</a:t>
            </a:r>
            <a:endParaRPr sz="2200" u="sng">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9" name="Shape 119"/>
        <p:cNvGrpSpPr/>
        <p:nvPr/>
      </p:nvGrpSpPr>
      <p:grpSpPr>
        <a:xfrm>
          <a:off x="0" y="0"/>
          <a:ext cx="0" cy="0"/>
          <a:chOff x="0" y="0"/>
          <a:chExt cx="0" cy="0"/>
        </a:xfrm>
      </p:grpSpPr>
      <p:pic>
        <p:nvPicPr>
          <p:cNvPr id="120" name="Google Shape;120;p22"/>
          <p:cNvPicPr preferRelativeResize="0"/>
          <p:nvPr/>
        </p:nvPicPr>
        <p:blipFill>
          <a:blip r:embed="rId3">
            <a:alphaModFix/>
          </a:blip>
          <a:stretch>
            <a:fillRect/>
          </a:stretch>
        </p:blipFill>
        <p:spPr>
          <a:xfrm>
            <a:off x="1590025" y="0"/>
            <a:ext cx="2656607" cy="5143499"/>
          </a:xfrm>
          <a:prstGeom prst="rect">
            <a:avLst/>
          </a:prstGeom>
          <a:noFill/>
          <a:ln>
            <a:noFill/>
          </a:ln>
        </p:spPr>
      </p:pic>
      <p:sp>
        <p:nvSpPr>
          <p:cNvPr id="121" name="Google Shape;121;p22"/>
          <p:cNvSpPr txBox="1"/>
          <p:nvPr/>
        </p:nvSpPr>
        <p:spPr>
          <a:xfrm>
            <a:off x="5065075" y="1815200"/>
            <a:ext cx="3598200" cy="9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100" u="sng">
                <a:solidFill>
                  <a:schemeClr val="dk1"/>
                </a:solidFill>
              </a:rPr>
              <a:t>Mobile View</a:t>
            </a:r>
            <a:endParaRPr sz="3100" u="sng">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5" name="Shape 125"/>
        <p:cNvGrpSpPr/>
        <p:nvPr/>
      </p:nvGrpSpPr>
      <p:grpSpPr>
        <a:xfrm>
          <a:off x="0" y="0"/>
          <a:ext cx="0" cy="0"/>
          <a:chOff x="0" y="0"/>
          <a:chExt cx="0" cy="0"/>
        </a:xfrm>
      </p:grpSpPr>
      <p:pic>
        <p:nvPicPr>
          <p:cNvPr id="126" name="Google Shape;126;p23"/>
          <p:cNvPicPr preferRelativeResize="0"/>
          <p:nvPr/>
        </p:nvPicPr>
        <p:blipFill>
          <a:blip r:embed="rId3">
            <a:alphaModFix/>
          </a:blip>
          <a:stretch>
            <a:fillRect/>
          </a:stretch>
        </p:blipFill>
        <p:spPr>
          <a:xfrm>
            <a:off x="0" y="26950"/>
            <a:ext cx="9143999"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